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347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371600"/>
            <a:ext cx="5029200" cy="5029200"/>
          </a:xfrm>
          <a:prstGeom prst="ellipse">
            <a:avLst/>
          </a:prstGeom>
          <a:solidFill>
            <a:srgbClr val="0D9488">
              <a:alpha val="18000"/>
            </a:srgbClr>
          </a:solidFill>
          <a:ln w="12700">
            <a:solidFill>
              <a:srgbClr val="0D9488">
                <a:alpha val="18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132320" y="-548640"/>
            <a:ext cx="2926080" cy="2926080"/>
          </a:xfrm>
          <a:prstGeom prst="ellipse">
            <a:avLst/>
          </a:prstGeom>
          <a:solidFill>
            <a:srgbClr val="14B8A6">
              <a:alpha val="28000"/>
            </a:srgbClr>
          </a:solidFill>
          <a:ln w="12700">
            <a:solidFill>
              <a:srgbClr val="14B8A6">
                <a:alpha val="2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3291840"/>
            <a:ext cx="3474720" cy="3474720"/>
          </a:xfrm>
          <a:prstGeom prst="ellipse">
            <a:avLst/>
          </a:prstGeom>
          <a:solidFill>
            <a:srgbClr val="1A5276">
              <a:alpha val="32000"/>
            </a:srgbClr>
          </a:solidFill>
          <a:ln w="12700">
            <a:solidFill>
              <a:srgbClr val="1A5276">
                <a:alpha val="3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457200"/>
            <a:ext cx="2651760" cy="347472"/>
          </a:xfrm>
          <a:prstGeom prst="roundRect">
            <a:avLst>
              <a:gd name="adj" fmla="val 26316"/>
            </a:avLst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457200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300" dirty="0">
                <a:solidFill>
                  <a:srgbClr val="FFFFFF"/>
                </a:solidFill>
              </a:rPr>
              <a:t>STRATEGI BISNIS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91440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4600" b="1" dirty="0">
                <a:solidFill>
                  <a:srgbClr val="FFFFFF"/>
                </a:solidFill>
              </a:rPr>
              <a:t>Build Your Strategy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548640" y="3291840"/>
            <a:ext cx="6858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A0C4D8"/>
                </a:solidFill>
              </a:rPr>
              <a:t>Panduan membangun strategi bisnis yang kuat dan berjalan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A0C4D8"/>
                </a:solidFill>
              </a:rPr>
              <a:t>lancar — setelah kita memahami peta persaingan.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4526280"/>
            <a:ext cx="1280160" cy="457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463600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4748B"/>
                </a:solidFill>
              </a:rPr>
              <a:t>Strategi &amp; Inovasi untuk Pertumbuhan Bisnis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Analisis Kompetitor itu Penting — Tapi Belum Cukup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1051560"/>
            <a:ext cx="8229600" cy="1371600"/>
          </a:xfrm>
          <a:prstGeom prst="rect">
            <a:avLst/>
          </a:prstGeom>
          <a:solidFill>
            <a:srgbClr val="CCFBF1"/>
          </a:solidFill>
          <a:ln w="25400">
            <a:solidFill>
              <a:srgbClr val="0D9488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0D1B2A"/>
                </a:solidFill>
              </a:rPr>
              <a:t>❝  Banyak bisnis punya data kompetitor yang bagus — tapi tetap gagal karena tidak tahu harus berbuat apa dengan data itu.  ❞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57200" y="2606040"/>
            <a:ext cx="26060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57200" y="265176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📊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94360" y="3337560"/>
            <a:ext cx="2331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1B2A"/>
                </a:solidFill>
              </a:rPr>
              <a:t>Punya Data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3749040"/>
            <a:ext cx="2331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</a:rPr>
              <a:t>Sudah tahu siapa kompetitor &amp; apa keunggulan mereka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063240" y="3291840"/>
            <a:ext cx="685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D9488"/>
                </a:solidFill>
              </a:rPr>
              <a:t>→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291840" y="2606040"/>
            <a:ext cx="26060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291840" y="265176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🤔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3429000" y="3337560"/>
            <a:ext cx="2331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1B2A"/>
                </a:solidFill>
              </a:rPr>
              <a:t>Tapi Bingung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429000" y="3749040"/>
            <a:ext cx="2331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</a:rPr>
              <a:t>Tidak tahu langkah konkret yang harus diambil selanjutnya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897880" y="3291840"/>
            <a:ext cx="685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D9488"/>
                </a:solidFill>
              </a:rPr>
              <a:t>→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6126480" y="2606040"/>
            <a:ext cx="26060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126480" y="265176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😓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6263640" y="3337560"/>
            <a:ext cx="2331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1B2A"/>
                </a:solidFill>
              </a:rPr>
              <a:t>Bisnis Stagnan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263640" y="3749040"/>
            <a:ext cx="2331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</a:rPr>
              <a:t>Tetap kalah saing meskipun sudah kerja keras tiap hari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57200" y="482803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i="1" dirty="0">
                <a:solidFill>
                  <a:srgbClr val="0D9488"/>
                </a:solidFill>
              </a:rPr>
              <a:t>Presentasi ini menjawab pertanyaan: setelah analisis, apa yang harus dilakukan?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5 Fase Membangun Strategi Bisnis yang Menang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1005840" y="1051560"/>
            <a:ext cx="731520" cy="731520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0515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01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034540" y="1394835"/>
            <a:ext cx="338328" cy="9144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920240"/>
            <a:ext cx="16642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🔍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02920" y="2578608"/>
            <a:ext cx="166420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A5276"/>
                </a:solidFill>
              </a:rPr>
              <a:t>Baca Analisis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94360" y="3063240"/>
            <a:ext cx="1481328" cy="1691640"/>
          </a:xfrm>
          <a:prstGeom prst="rect">
            <a:avLst/>
          </a:prstGeom>
          <a:solidFill>
            <a:srgbClr val="F8FAFC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70048" y="1051560"/>
            <a:ext cx="731520" cy="73152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70048" y="10515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02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698748" y="1371600"/>
            <a:ext cx="338328" cy="9144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167128" y="1920240"/>
            <a:ext cx="16642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🎯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2167128" y="2578608"/>
            <a:ext cx="166420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D9488"/>
                </a:solidFill>
              </a:rPr>
              <a:t>Temukan Celah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2258568" y="3063240"/>
            <a:ext cx="1481328" cy="1691640"/>
          </a:xfrm>
          <a:prstGeom prst="rect">
            <a:avLst/>
          </a:prstGeom>
          <a:solidFill>
            <a:srgbClr val="F8FAFC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334256" y="1051560"/>
            <a:ext cx="731520" cy="731520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34256" y="10515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03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362956" y="1371600"/>
            <a:ext cx="338328" cy="9144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831336" y="1920240"/>
            <a:ext cx="16642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⭐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831336" y="2578608"/>
            <a:ext cx="166420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59669"/>
                </a:solidFill>
              </a:rPr>
              <a:t>Tentukan Posisi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3922776" y="3063240"/>
            <a:ext cx="1481328" cy="1691640"/>
          </a:xfrm>
          <a:prstGeom prst="rect">
            <a:avLst/>
          </a:prstGeom>
          <a:solidFill>
            <a:srgbClr val="F8FAFC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98464" y="1051560"/>
            <a:ext cx="731520" cy="73152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98464" y="10515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04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029562" y="1379845"/>
            <a:ext cx="338328" cy="9144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95544" y="1920240"/>
            <a:ext cx="16642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🚀</a:t>
            </a:r>
            <a:endParaRPr lang="en-US" sz="3000" dirty="0"/>
          </a:p>
        </p:txBody>
      </p:sp>
      <p:sp>
        <p:nvSpPr>
          <p:cNvPr id="26" name="Text 24"/>
          <p:cNvSpPr/>
          <p:nvPr/>
        </p:nvSpPr>
        <p:spPr>
          <a:xfrm>
            <a:off x="5495544" y="2578608"/>
            <a:ext cx="166420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59E0B"/>
                </a:solidFill>
              </a:rPr>
              <a:t>Eksekusi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5586984" y="3063240"/>
            <a:ext cx="1481328" cy="1691640"/>
          </a:xfrm>
          <a:prstGeom prst="rect">
            <a:avLst/>
          </a:prstGeom>
          <a:solidFill>
            <a:srgbClr val="F8FAFC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662672" y="1051560"/>
            <a:ext cx="731520" cy="731520"/>
          </a:xfrm>
          <a:prstGeom prst="ellipse">
            <a:avLst/>
          </a:prstGeom>
          <a:solidFill>
            <a:srgbClr val="EA580C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662672" y="10515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05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159752" y="1920240"/>
            <a:ext cx="16642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📊</a:t>
            </a:r>
            <a:endParaRPr lang="en-US" sz="3000" dirty="0"/>
          </a:p>
        </p:txBody>
      </p:sp>
      <p:sp>
        <p:nvSpPr>
          <p:cNvPr id="31" name="Text 29"/>
          <p:cNvSpPr/>
          <p:nvPr/>
        </p:nvSpPr>
        <p:spPr>
          <a:xfrm>
            <a:off x="7159752" y="2578608"/>
            <a:ext cx="166420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EA580C"/>
                </a:solidFill>
              </a:rPr>
              <a:t>Ukur &amp; Adaptasi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7251192" y="3063240"/>
            <a:ext cx="1481328" cy="1691640"/>
          </a:xfrm>
          <a:prstGeom prst="rect">
            <a:avLst/>
          </a:prstGeom>
          <a:solidFill>
            <a:srgbClr val="F8FAFC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67512" y="3127248"/>
            <a:ext cx="1335024" cy="1572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Pahami di mana kompetitor kuat dan di mana mereka lemah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2331720" y="3127248"/>
            <a:ext cx="1335024" cy="1572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Cari ruang pasar yang belum diisi oleh siapapun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995928" y="3127248"/>
            <a:ext cx="1335024" cy="1572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Tentukan keunikan yang hanya bisnis Anda miliki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5660136" y="3127248"/>
            <a:ext cx="1335024" cy="1572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Jalankan rencana secara bertahap &amp; terukur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7324344" y="3127248"/>
            <a:ext cx="1335024" cy="1572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Pantau hasil dan sesuaikan strategi secara berkala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457200" y="484632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4748B"/>
                </a:solidFill>
              </a:rPr>
              <a:t>Kita akan bahas satu per satu secara mendalam. Siap?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11480" y="25603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5603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</a:rPr>
              <a:t>FASE 01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" y="658368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1B2A"/>
                </a:solidFill>
              </a:rPr>
              <a:t>Membaca Analisis Kompetitor dengan 3 Pertanyaan Kunci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11480" y="126187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4748B"/>
                </a:solidFill>
              </a:rPr>
              <a:t>Sebelum menyusun strategi, pastikan kamu sudah bisa menjawab 3 pertanyaan ini dari data analisismu: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719072"/>
            <a:ext cx="8321040" cy="1005840"/>
          </a:xfrm>
          <a:prstGeom prst="rect">
            <a:avLst/>
          </a:prstGeom>
          <a:solidFill>
            <a:srgbClr val="FEE2E2"/>
          </a:solidFill>
          <a:ln w="19050">
            <a:solidFill>
              <a:srgbClr val="DC262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719072"/>
            <a:ext cx="594360" cy="10058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11480" y="1719072"/>
            <a:ext cx="594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78992" y="1810512"/>
            <a:ext cx="7498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⚡  Di mana kompetitor UNGGUL?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78992" y="2176272"/>
            <a:ext cx="7498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Faktor apa yang membuat pelanggan lebih memilih mereka?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Contoh: harga lebih murah, pengiriman lebih cepat, brand lebih dikenal.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11480" y="2816352"/>
            <a:ext cx="8321040" cy="1005840"/>
          </a:xfrm>
          <a:prstGeom prst="rect">
            <a:avLst/>
          </a:prstGeom>
          <a:solidFill>
            <a:srgbClr val="CCFBF1"/>
          </a:solidFill>
          <a:ln w="19050">
            <a:solidFill>
              <a:srgbClr val="0D9488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11480" y="2816352"/>
            <a:ext cx="594360" cy="10058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11480" y="2816352"/>
            <a:ext cx="594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078992" y="2907792"/>
            <a:ext cx="7498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🎯  Di mana kompetitor LEMAH?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78992" y="3273552"/>
            <a:ext cx="7498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Keluhan pelanggan mereka yang berulang? Layanan yang mereka abaikan?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Contoh: respon lambat, kualitas tidak konsisten, tidak ada garansi.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11480" y="3913632"/>
            <a:ext cx="8321040" cy="1005840"/>
          </a:xfrm>
          <a:prstGeom prst="rect">
            <a:avLst/>
          </a:prstGeom>
          <a:solidFill>
            <a:srgbClr val="FEF3C7"/>
          </a:solidFill>
          <a:ln w="1905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11480" y="3913632"/>
            <a:ext cx="594360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11480" y="3913632"/>
            <a:ext cx="594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078992" y="4005072"/>
            <a:ext cx="7498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💡  Apa yang BELUM ADA di semua kompetitor?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078992" y="4370832"/>
            <a:ext cx="7498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Kebutuhan pelanggan yang belum dijawab siapapun di pasar.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Ini adalah celah Blue Ocean yang bisa kamu ciptakan sendiri.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25603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5603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</a:rPr>
              <a:t>FASE 01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1B2A"/>
                </a:solidFill>
              </a:rPr>
              <a:t>Cara Membaca Competitive Matrix yang Benar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11480" y="1325880"/>
            <a:ext cx="2011680" cy="38404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32588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FAKTOR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468880" y="1325880"/>
            <a:ext cx="1920240" cy="384048"/>
          </a:xfrm>
          <a:prstGeom prst="rect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468880" y="13258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Bisnis Kamu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480560" y="1325880"/>
            <a:ext cx="1920240" cy="384048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80560" y="13258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Kompetitor A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492240" y="1325880"/>
            <a:ext cx="1920240" cy="384048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92240" y="13258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Kompetitor B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11480" y="1737360"/>
            <a:ext cx="201168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2920" y="1737360"/>
            <a:ext cx="1828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Harga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468880" y="1737360"/>
            <a:ext cx="1920240" cy="402336"/>
          </a:xfrm>
          <a:prstGeom prst="rect">
            <a:avLst/>
          </a:prstGeom>
          <a:solidFill>
            <a:srgbClr val="D1FAE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468880" y="1737360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59E0B"/>
                </a:solidFill>
              </a:rPr>
              <a:t>★★★☆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480560" y="1737360"/>
            <a:ext cx="192024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480560" y="1737360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59669"/>
                </a:solidFill>
              </a:rPr>
              <a:t>★★★★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492240" y="1737360"/>
            <a:ext cx="192024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92240" y="1737360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C2626"/>
                </a:solidFill>
              </a:rPr>
              <a:t>★★☆☆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11480" y="2167128"/>
            <a:ext cx="2011680" cy="402336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2167128"/>
            <a:ext cx="1828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Kualitas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468880" y="2167128"/>
            <a:ext cx="1920240" cy="402336"/>
          </a:xfrm>
          <a:prstGeom prst="rect">
            <a:avLst/>
          </a:prstGeom>
          <a:solidFill>
            <a:srgbClr val="D1FAE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468880" y="2167128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59669"/>
                </a:solidFill>
              </a:rPr>
              <a:t>★★★★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480560" y="2167128"/>
            <a:ext cx="1920240" cy="402336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480560" y="2167128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59E0B"/>
                </a:solidFill>
              </a:rPr>
              <a:t>★★★☆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492240" y="2167128"/>
            <a:ext cx="1920240" cy="402336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92240" y="2167128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59E0B"/>
                </a:solidFill>
              </a:rPr>
              <a:t>★★★☆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11480" y="2596896"/>
            <a:ext cx="201168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02920" y="2596896"/>
            <a:ext cx="1828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Kecepatan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468880" y="2596896"/>
            <a:ext cx="1920240" cy="402336"/>
          </a:xfrm>
          <a:prstGeom prst="rect">
            <a:avLst/>
          </a:prstGeom>
          <a:solidFill>
            <a:srgbClr val="D1FAE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468880" y="2596896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C2626"/>
                </a:solidFill>
              </a:rPr>
              <a:t>★★☆☆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480560" y="2596896"/>
            <a:ext cx="192024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480560" y="2596896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59669"/>
                </a:solidFill>
              </a:rPr>
              <a:t>★★★★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6492240" y="2596896"/>
            <a:ext cx="192024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92240" y="2596896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59E0B"/>
                </a:solidFill>
              </a:rPr>
              <a:t>★★★☆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11480" y="3026664"/>
            <a:ext cx="2011680" cy="402336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02920" y="3026664"/>
            <a:ext cx="1828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Layanan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2468880" y="3026664"/>
            <a:ext cx="1920240" cy="402336"/>
          </a:xfrm>
          <a:prstGeom prst="rect">
            <a:avLst/>
          </a:prstGeom>
          <a:solidFill>
            <a:srgbClr val="D1FAE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468880" y="3026664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59669"/>
                </a:solidFill>
              </a:rPr>
              <a:t>★★★★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4480560" y="3026664"/>
            <a:ext cx="1920240" cy="402336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480560" y="3026664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C2626"/>
                </a:solidFill>
              </a:rPr>
              <a:t>★★☆☆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6492240" y="3026664"/>
            <a:ext cx="1920240" cy="402336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492240" y="3026664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59E0B"/>
                </a:solidFill>
              </a:rPr>
              <a:t>★★★☆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411480" y="3456432"/>
            <a:ext cx="201168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502920" y="3456432"/>
            <a:ext cx="1828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Kemasan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2468880" y="3456432"/>
            <a:ext cx="1920240" cy="402336"/>
          </a:xfrm>
          <a:prstGeom prst="rect">
            <a:avLst/>
          </a:prstGeom>
          <a:solidFill>
            <a:srgbClr val="D1FAE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468880" y="3456432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59E0B"/>
                </a:solidFill>
              </a:rPr>
              <a:t>★★★☆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4480560" y="3456432"/>
            <a:ext cx="192024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480560" y="3456432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C2626"/>
                </a:solidFill>
              </a:rPr>
              <a:t>★★☆☆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6492240" y="3456432"/>
            <a:ext cx="192024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492240" y="3456432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59669"/>
                </a:solidFill>
              </a:rPr>
              <a:t>★★★★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411480" y="3886200"/>
            <a:ext cx="2011680" cy="402336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502920" y="3886200"/>
            <a:ext cx="1828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Garansi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2468880" y="3886200"/>
            <a:ext cx="1920240" cy="402336"/>
          </a:xfrm>
          <a:prstGeom prst="rect">
            <a:avLst/>
          </a:prstGeom>
          <a:solidFill>
            <a:srgbClr val="D1FAE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468880" y="3886200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C2626"/>
                </a:solidFill>
              </a:rPr>
              <a:t>★★☆☆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4480560" y="3886200"/>
            <a:ext cx="1920240" cy="402336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4480560" y="3886200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C2626"/>
                </a:solidFill>
              </a:rPr>
              <a:t>★★☆☆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6492240" y="3886200"/>
            <a:ext cx="1920240" cy="402336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492240" y="3886200"/>
            <a:ext cx="19202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59E0B"/>
                </a:solidFill>
              </a:rPr>
              <a:t>★★★☆</a:t>
            </a:r>
            <a:endParaRPr lang="en-US" sz="1100" dirty="0"/>
          </a:p>
        </p:txBody>
      </p:sp>
      <p:sp>
        <p:nvSpPr>
          <p:cNvPr id="67" name="Text 65"/>
          <p:cNvSpPr/>
          <p:nvPr/>
        </p:nvSpPr>
        <p:spPr>
          <a:xfrm>
            <a:off x="411480" y="477316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b="1" i="1" dirty="0">
                <a:solidFill>
                  <a:srgbClr val="0D9488"/>
                </a:solidFill>
              </a:rPr>
              <a:t>Fokus pada faktor di mana SEMUA kompetitor lemah — di sanalah peluang terbesar kamu.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11480" y="25603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5603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</a:rPr>
              <a:t>FASE 02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" y="658368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1B2A"/>
                </a:solidFill>
              </a:rPr>
              <a:t>Temukan Celah Pasar yang Belum Diisi Siapapun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325880"/>
            <a:ext cx="2377440" cy="1737360"/>
          </a:xfrm>
          <a:prstGeom prst="rect">
            <a:avLst/>
          </a:prstGeom>
          <a:solidFill>
            <a:srgbClr val="FEE2E2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88920" y="1325880"/>
            <a:ext cx="2377440" cy="1737360"/>
          </a:xfrm>
          <a:prstGeom prst="rect">
            <a:avLst/>
          </a:prstGeom>
          <a:solidFill>
            <a:srgbClr val="FEF3C7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3063240"/>
            <a:ext cx="2377440" cy="1737360"/>
          </a:xfrm>
          <a:prstGeom prst="rect">
            <a:avLst/>
          </a:prstGeom>
          <a:solidFill>
            <a:srgbClr val="DBEAFE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88920" y="3063240"/>
            <a:ext cx="2377440" cy="1737360"/>
          </a:xfrm>
          <a:prstGeom prst="rect">
            <a:avLst/>
          </a:prstGeom>
          <a:solidFill>
            <a:srgbClr val="D1FAE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2920" y="1417320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C2626"/>
                </a:solidFill>
              </a:rPr>
              <a:t>❌ Hindari</a:t>
            </a:r>
            <a:endParaRPr lang="en-US" sz="900" dirty="0"/>
          </a:p>
          <a:p>
            <a:pPr marL="0" indent="0">
              <a:buNone/>
            </a:pPr>
            <a:r>
              <a:rPr lang="en-US" sz="900" b="1" dirty="0">
                <a:solidFill>
                  <a:srgbClr val="DC2626"/>
                </a:solidFill>
              </a:rPr>
              <a:t>Nilai rendah</a:t>
            </a:r>
            <a:endParaRPr lang="en-US" sz="900" dirty="0"/>
          </a:p>
          <a:p>
            <a:pPr marL="0" indent="0">
              <a:buNone/>
            </a:pPr>
            <a:r>
              <a:rPr lang="en-US" sz="900" b="1" dirty="0">
                <a:solidFill>
                  <a:srgbClr val="DC2626"/>
                </a:solidFill>
              </a:rPr>
              <a:t>harga tinggi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880360" y="1417320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A580C"/>
                </a:solidFill>
              </a:rPr>
              <a:t>⚠️ Waspada</a:t>
            </a:r>
            <a:endParaRPr lang="en-US" sz="900" dirty="0"/>
          </a:p>
          <a:p>
            <a:pPr marL="0" indent="0">
              <a:buNone/>
            </a:pPr>
            <a:r>
              <a:rPr lang="en-US" sz="900" b="1" dirty="0">
                <a:solidFill>
                  <a:srgbClr val="EA580C"/>
                </a:solidFill>
              </a:rPr>
              <a:t>Nilai tinggi</a:t>
            </a:r>
            <a:endParaRPr lang="en-US" sz="900" dirty="0"/>
          </a:p>
          <a:p>
            <a:pPr marL="0" indent="0">
              <a:buNone/>
            </a:pPr>
            <a:r>
              <a:rPr lang="en-US" sz="900" b="1" dirty="0">
                <a:solidFill>
                  <a:srgbClr val="EA580C"/>
                </a:solidFill>
              </a:rPr>
              <a:t>harga tinggi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154680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276"/>
                </a:solidFill>
              </a:rPr>
              <a:t>🔵 Potensi</a:t>
            </a:r>
            <a:endParaRPr lang="en-US" sz="900" dirty="0"/>
          </a:p>
          <a:p>
            <a:pPr marL="0" indent="0">
              <a:buNone/>
            </a:pPr>
            <a:r>
              <a:rPr lang="en-US" sz="900" b="1" dirty="0">
                <a:solidFill>
                  <a:srgbClr val="1A5276"/>
                </a:solidFill>
              </a:rPr>
              <a:t>Nilai rendah</a:t>
            </a:r>
            <a:endParaRPr lang="en-US" sz="900" dirty="0"/>
          </a:p>
          <a:p>
            <a:pPr marL="0" indent="0">
              <a:buNone/>
            </a:pPr>
            <a:r>
              <a:rPr lang="en-US" sz="900" b="1" dirty="0">
                <a:solidFill>
                  <a:srgbClr val="1A5276"/>
                </a:solidFill>
              </a:rPr>
              <a:t>harga murah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80360" y="3154680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59669"/>
                </a:solidFill>
              </a:rPr>
              <a:t>🟢 TARGET</a:t>
            </a:r>
            <a:endParaRPr lang="en-US" sz="950" dirty="0"/>
          </a:p>
          <a:p>
            <a:pPr marL="0" indent="0">
              <a:buNone/>
            </a:pPr>
            <a:r>
              <a:rPr lang="en-US" sz="950" b="1" dirty="0">
                <a:solidFill>
                  <a:srgbClr val="059669"/>
                </a:solidFill>
              </a:rPr>
              <a:t>Nilai tinggi</a:t>
            </a:r>
            <a:endParaRPr lang="en-US" sz="950" dirty="0"/>
          </a:p>
          <a:p>
            <a:pPr marL="0" indent="0">
              <a:buNone/>
            </a:pPr>
            <a:r>
              <a:rPr lang="en-US" sz="950" b="1" dirty="0">
                <a:solidFill>
                  <a:srgbClr val="059669"/>
                </a:solidFill>
              </a:rPr>
              <a:t>harga bersaing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3703320" y="3977640"/>
            <a:ext cx="502920" cy="502920"/>
          </a:xfrm>
          <a:prstGeom prst="ellipse">
            <a:avLst/>
          </a:prstGeom>
          <a:solidFill>
            <a:srgbClr val="0D948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703320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YOU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411480" y="4892040"/>
            <a:ext cx="4754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64748B"/>
                </a:solidFill>
              </a:rPr>
              <a:t>← Harga Murah · · · · · Harga Mahal →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128016" y="1613916"/>
            <a:ext cx="3291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64748B"/>
                </a:solidFill>
              </a:rPr>
              <a:t>↑ Nilai Tinggi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23444" y="4105656"/>
            <a:ext cx="3291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64748B"/>
                </a:solidFill>
              </a:rPr>
              <a:t>↓ Nilai Rendah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349240" y="1325880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1B2A"/>
                </a:solidFill>
              </a:rPr>
              <a:t>Bagaimana Menemukan Celah: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349240" y="1783080"/>
            <a:ext cx="320040" cy="32004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49240" y="1783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760720" y="176479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Plot posisi semua kompetitor ke kuadran ini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349240" y="2587752"/>
            <a:ext cx="320040" cy="32004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349240" y="25877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760720" y="2569464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Lihat kuadran mana yang paling kosong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349240" y="3392424"/>
            <a:ext cx="320040" cy="32004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349240" y="339242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760720" y="3374136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Tanya pelanggan: apa yang mereka mau tapi belum ada?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349240" y="4197096"/>
            <a:ext cx="320040" cy="32004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349240" y="419709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760720" y="4178808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Cek apakah kamu bisa masuk ke kuadran itu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349240" y="4663440"/>
            <a:ext cx="3474720" cy="384048"/>
          </a:xfrm>
          <a:prstGeom prst="rect">
            <a:avLst/>
          </a:prstGeom>
          <a:solidFill>
            <a:srgbClr val="CCFBF1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40680" y="4663440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9488"/>
                </a:solidFill>
              </a:rPr>
              <a:t>🎯  Target zona: Nilai TINGGI + Harga BERSAING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FASE 03  —  Pilih Strategi Generik yang Tepat untuk Bisnismu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4748B"/>
                </a:solidFill>
              </a:rPr>
              <a:t>Ada 3 jalur besar yang bisa dipilih setelah menemukan posisi pasar: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444752"/>
            <a:ext cx="2697480" cy="3474720"/>
          </a:xfrm>
          <a:prstGeom prst="rect">
            <a:avLst/>
          </a:prstGeom>
          <a:solidFill>
            <a:srgbClr val="EBF5FB"/>
          </a:solidFill>
          <a:ln w="19050">
            <a:solidFill>
              <a:srgbClr val="1A527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444752"/>
            <a:ext cx="2697480" cy="658368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4630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Cost Leadership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1828800"/>
            <a:ext cx="2514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</a:rPr>
              <a:t>Jadi yang Paling Efisien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94360" y="2212848"/>
            <a:ext cx="242316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93B"/>
                </a:solidFill>
              </a:rPr>
              <a:t>Kuasai pasar dengan harga terbaik tanpa mengorbankan kualitas. Fokus pada efisiensi operasi di setiap lini.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48640" y="3749040"/>
            <a:ext cx="2514600" cy="1005840"/>
          </a:xfrm>
          <a:prstGeom prst="rect">
            <a:avLst/>
          </a:prstGeom>
          <a:solidFill>
            <a:srgbClr val="1A5276">
              <a:alpha val="15000"/>
            </a:srgbClr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794760"/>
            <a:ext cx="2331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900" b="1" dirty="0" err="1">
                <a:solidFill>
                  <a:srgbClr val="1A5276"/>
                </a:solidFill>
              </a:rPr>
              <a:t>Cocok</a:t>
            </a:r>
            <a:r>
              <a:rPr lang="en-US" sz="900" b="1" dirty="0">
                <a:solidFill>
                  <a:srgbClr val="1A5276"/>
                </a:solidFill>
              </a:rPr>
              <a:t> jika banyak kompetitor bermain di harga tinggi dan ada pelanggan yang sensitif harga.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310128" y="1444752"/>
            <a:ext cx="2697480" cy="3474720"/>
          </a:xfrm>
          <a:prstGeom prst="rect">
            <a:avLst/>
          </a:prstGeom>
          <a:solidFill>
            <a:srgbClr val="E8F8F5"/>
          </a:solidFill>
          <a:ln w="19050">
            <a:solidFill>
              <a:srgbClr val="0D9488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310128" y="1444752"/>
            <a:ext cx="2697480" cy="65836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401568" y="14630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Differentiation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401568" y="1828800"/>
            <a:ext cx="2514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</a:rPr>
              <a:t>Jadi yang Paling Berbeda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447288" y="2212848"/>
            <a:ext cx="242316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93B"/>
                </a:solidFill>
              </a:rPr>
              <a:t>Tawarkan nilai unik yang tidak dimiliki siapapun. Pelanggan rela bayar lebih karena kamu berbeda.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401568" y="3749040"/>
            <a:ext cx="2514600" cy="1005840"/>
          </a:xfrm>
          <a:prstGeom prst="rect">
            <a:avLst/>
          </a:prstGeom>
          <a:solidFill>
            <a:srgbClr val="0D9488">
              <a:alpha val="15000"/>
            </a:srgbClr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3794760"/>
            <a:ext cx="2331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900" b="1" dirty="0" err="1">
                <a:solidFill>
                  <a:srgbClr val="0D9488"/>
                </a:solidFill>
              </a:rPr>
              <a:t>Cocok</a:t>
            </a:r>
            <a:r>
              <a:rPr lang="en-US" sz="900" b="1" dirty="0">
                <a:solidFill>
                  <a:srgbClr val="0D9488"/>
                </a:solidFill>
              </a:rPr>
              <a:t> jika kompetitor semua terlihat sama dan pelanggan mulai bosan dengan pilihan yang ada.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6163056" y="1444752"/>
            <a:ext cx="2697480" cy="3474720"/>
          </a:xfrm>
          <a:prstGeom prst="rect">
            <a:avLst/>
          </a:prstGeom>
          <a:solidFill>
            <a:srgbClr val="FEF3C7"/>
          </a:solidFill>
          <a:ln w="1905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163056" y="1444752"/>
            <a:ext cx="2697480" cy="65836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54496" y="14630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Focus / Niche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254496" y="1828800"/>
            <a:ext cx="2514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</a:rPr>
              <a:t>Jadi Raja Segmen Kecil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300216" y="2212848"/>
            <a:ext cx="242316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1E293B"/>
                </a:solidFill>
              </a:rPr>
              <a:t>Pilih satu segmen spesifik dan kuasai lebih dalam dari siapapun. Lebih kecil, tapi jauh lebih loyal.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254496" y="3749040"/>
            <a:ext cx="2514600" cy="1005840"/>
          </a:xfrm>
          <a:prstGeom prst="rect">
            <a:avLst/>
          </a:prstGeom>
          <a:solidFill>
            <a:srgbClr val="F59E0B">
              <a:alpha val="15000"/>
            </a:srgbClr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45936" y="3794760"/>
            <a:ext cx="2331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900" b="1" dirty="0" err="1">
                <a:solidFill>
                  <a:srgbClr val="F59E0B"/>
                </a:solidFill>
              </a:rPr>
              <a:t>Cocok</a:t>
            </a:r>
            <a:r>
              <a:rPr lang="en-US" sz="900" b="1" dirty="0">
                <a:solidFill>
                  <a:srgbClr val="F59E0B"/>
                </a:solidFill>
              </a:rPr>
              <a:t> jika ada kelompok pelanggan yang kebutuhannya belum pernah dipenuhi secara khusus.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11480" y="25603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5603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</a:rPr>
              <a:t>FASE 03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" y="658368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1B2A"/>
                </a:solidFill>
              </a:rPr>
              <a:t>Bagaimana Memilih Strategi yang Paling Tepat?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11480" y="123444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4748B"/>
                </a:solidFill>
              </a:rPr>
              <a:t>Gunakan 4 pertanyaan ini untuk menyaring strategi mana yang paling sesuai dengan kondisimu: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645920"/>
            <a:ext cx="8321040" cy="777240"/>
          </a:xfrm>
          <a:prstGeom prst="rect">
            <a:avLst/>
          </a:prstGeom>
          <a:solidFill>
            <a:srgbClr val="F8FAFC"/>
          </a:solidFill>
          <a:ln w="19050">
            <a:solidFill>
              <a:srgbClr val="1A527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66928" y="1691640"/>
            <a:ext cx="8001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 err="1">
                <a:solidFill>
                  <a:srgbClr val="1E293B"/>
                </a:solidFill>
              </a:rPr>
              <a:t>Seberapa</a:t>
            </a:r>
            <a:r>
              <a:rPr lang="en-US" sz="1150" b="1" dirty="0">
                <a:solidFill>
                  <a:srgbClr val="1E293B"/>
                </a:solidFill>
              </a:rPr>
              <a:t> besar modal &amp; kapasitas kamu sekarang?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66928" y="2029968"/>
            <a:ext cx="8001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Modal kecil → lebih aman mulai dari Niche/Focus dulu sebelum skala besar.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11480" y="2487168"/>
            <a:ext cx="8321040" cy="777240"/>
          </a:xfrm>
          <a:prstGeom prst="rect">
            <a:avLst/>
          </a:prstGeom>
          <a:solidFill>
            <a:srgbClr val="F8FAFC"/>
          </a:solidFill>
          <a:ln w="19050">
            <a:solidFill>
              <a:srgbClr val="0D9488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66928" y="2532888"/>
            <a:ext cx="8001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 err="1">
                <a:solidFill>
                  <a:srgbClr val="1E293B"/>
                </a:solidFill>
              </a:rPr>
              <a:t>Seberapa</a:t>
            </a:r>
            <a:r>
              <a:rPr lang="en-US" sz="1150" b="1" dirty="0">
                <a:solidFill>
                  <a:srgbClr val="1E293B"/>
                </a:solidFill>
              </a:rPr>
              <a:t> unik produk/layanan yang bisa kamu buat?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66928" y="2871216"/>
            <a:ext cx="8001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Susah beda → Cost Leadership. Bisa beda secara jelas → Differentiation.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11480" y="3328416"/>
            <a:ext cx="8321040" cy="777240"/>
          </a:xfrm>
          <a:prstGeom prst="rect">
            <a:avLst/>
          </a:prstGeom>
          <a:solidFill>
            <a:srgbClr val="F8FAFC"/>
          </a:solidFill>
          <a:ln w="19050">
            <a:solidFill>
              <a:srgbClr val="059669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66928" y="3374136"/>
            <a:ext cx="8001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 err="1">
                <a:solidFill>
                  <a:srgbClr val="1E293B"/>
                </a:solidFill>
              </a:rPr>
              <a:t>Siapa</a:t>
            </a:r>
            <a:r>
              <a:rPr lang="en-US" sz="1150" b="1" dirty="0">
                <a:solidFill>
                  <a:srgbClr val="1E293B"/>
                </a:solidFill>
              </a:rPr>
              <a:t> pelanggan utama yang mau kamu layani?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66928" y="3712464"/>
            <a:ext cx="8001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 err="1">
                <a:solidFill>
                  <a:srgbClr val="64748B"/>
                </a:solidFill>
              </a:rPr>
              <a:t>Semua</a:t>
            </a:r>
            <a:r>
              <a:rPr lang="en-US" sz="1050" dirty="0">
                <a:solidFill>
                  <a:srgbClr val="64748B"/>
                </a:solidFill>
              </a:rPr>
              <a:t> orang → terlalu luas. Pilih satu persona spesifik sebagai anchor.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11480" y="4169664"/>
            <a:ext cx="8321040" cy="777240"/>
          </a:xfrm>
          <a:prstGeom prst="rect">
            <a:avLst/>
          </a:prstGeom>
          <a:solidFill>
            <a:srgbClr val="F8FAFC"/>
          </a:solidFill>
          <a:ln w="1905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66928" y="4215384"/>
            <a:ext cx="8001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93B"/>
                </a:solidFill>
              </a:rPr>
              <a:t>Apa kekuatan terbesar yang kamu punya vs kompetitor?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566928" y="4553712"/>
            <a:ext cx="8001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 err="1">
                <a:solidFill>
                  <a:srgbClr val="64748B"/>
                </a:solidFill>
              </a:rPr>
              <a:t>Kecepatan</a:t>
            </a:r>
            <a:r>
              <a:rPr lang="en-US" sz="1050" dirty="0">
                <a:solidFill>
                  <a:srgbClr val="64748B"/>
                </a:solidFill>
              </a:rPr>
              <a:t>/harga → Cost. Kualitas/pengalaman → Diff. Keahlian niche → Focus.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11480" y="4919472"/>
            <a:ext cx="8321040" cy="164592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25603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5603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</a:rPr>
              <a:t>FASE 03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1B2A"/>
                </a:solidFill>
              </a:rPr>
              <a:t>Rancang Value Proposition yang Tidak Bisa Ditiru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123444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4748B"/>
                </a:solidFill>
              </a:rPr>
              <a:t>Value Proposition = jawaban atas pertanyaan: "Kenapa harus pilih kamu, bukan yang lain?"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11480" y="1664208"/>
            <a:ext cx="2331720" cy="1234440"/>
          </a:xfrm>
          <a:prstGeom prst="rect">
            <a:avLst/>
          </a:prstGeom>
          <a:solidFill>
            <a:srgbClr val="FEE2E2"/>
          </a:solidFill>
          <a:ln w="19050">
            <a:solidFill>
              <a:srgbClr val="DC262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11480" y="1719072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😣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11480" y="2176272"/>
            <a:ext cx="2331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DC2626"/>
                </a:solidFill>
              </a:rPr>
              <a:t>Pain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DC2626"/>
                </a:solidFill>
              </a:rPr>
              <a:t>Pelanggan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788920" y="19202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293B"/>
                </a:solidFill>
              </a:rPr>
              <a:t>+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3383280" y="1664208"/>
            <a:ext cx="2331720" cy="1234440"/>
          </a:xfrm>
          <a:prstGeom prst="rect">
            <a:avLst/>
          </a:prstGeom>
          <a:solidFill>
            <a:srgbClr val="FEF3C7"/>
          </a:solidFill>
          <a:ln w="1905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383280" y="1719072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🌟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383280" y="2176272"/>
            <a:ext cx="2331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9E0B"/>
                </a:solidFill>
              </a:rPr>
              <a:t>Gain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59E0B"/>
                </a:solidFill>
              </a:rPr>
              <a:t>Pelanggan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742432" y="19202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293B"/>
                </a:solidFill>
              </a:rPr>
              <a:t>=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6309360" y="1664208"/>
            <a:ext cx="2423160" cy="1234440"/>
          </a:xfrm>
          <a:prstGeom prst="rect">
            <a:avLst/>
          </a:prstGeom>
          <a:solidFill>
            <a:srgbClr val="D1FAE5"/>
          </a:solidFill>
          <a:ln w="25400">
            <a:solidFill>
              <a:srgbClr val="059669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309360" y="1719072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🚀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309360" y="2176272"/>
            <a:ext cx="24231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59669"/>
                </a:solidFill>
              </a:rPr>
              <a:t>Value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059669"/>
                </a:solidFill>
              </a:rPr>
              <a:t>Proposition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1480" y="3035808"/>
            <a:ext cx="8321040" cy="32004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1480" y="303580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FFFFFF"/>
                </a:solidFill>
              </a:rPr>
              <a:t>CONTOH VALUE PROPOSITION YANG KUAT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02920" y="342900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C2626"/>
                </a:solidFill>
              </a:rPr>
              <a:t>❌  "Kami jual kopi berkualitas harga terjangkau"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59669"/>
                </a:solidFill>
              </a:rPr>
              <a:t>✅  "Kafe pertama di kota ini khusus ibu menyusui — ada ruang laktasi, menu ASI booster, dan babysitter on-call"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02920" y="4178808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C2626"/>
                </a:solidFill>
              </a:rPr>
              <a:t>❌  "Jasa desain grafis profesional dan cepat"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02920" y="4453128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59669"/>
                </a:solidFill>
              </a:rPr>
              <a:t>✅  "Revisi tak terbatas, file diserahkan dalam 24 jam, atau uang kembali penuh"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11480" y="25603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5603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</a:rPr>
              <a:t>FASE 04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" y="658368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1B2A"/>
                </a:solidFill>
              </a:rPr>
              <a:t>Eksekusi: Minggu 1–2 · Membangun Fondasi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11480" y="123444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4748B"/>
                </a:solidFill>
              </a:rPr>
              <a:t>Jangan langsung lari — bangun fondasi yang kokoh dulu sebelum bergerak cepat.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691640"/>
            <a:ext cx="4160520" cy="1463040"/>
          </a:xfrm>
          <a:prstGeom prst="rect">
            <a:avLst/>
          </a:prstGeom>
          <a:solidFill>
            <a:srgbClr val="F8FAFC"/>
          </a:solidFill>
          <a:ln w="1905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11480" y="1764792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69848" y="1764792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93B"/>
                </a:solidFill>
              </a:rPr>
              <a:t>Tentukan 1 Target Segmen Utama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2221992"/>
            <a:ext cx="3840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Dari hasil analisis, pilih satu segmen pelanggan yang paling underserved dan paling sesuai kemampuan bisnismu saat ini. Jangan coba masuk ke semua segmen sekaligus.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727448" y="1691640"/>
            <a:ext cx="4160520" cy="1463040"/>
          </a:xfrm>
          <a:prstGeom prst="rect">
            <a:avLst/>
          </a:prstGeom>
          <a:solidFill>
            <a:srgbClr val="F8FAFC"/>
          </a:solidFill>
          <a:ln w="1905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727448" y="1764792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💪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385816" y="1764792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93B"/>
                </a:solidFill>
              </a:rPr>
              <a:t>Susun 3 Keunggulan Kompetitif Kunci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864608" y="2221992"/>
            <a:ext cx="3840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Apa 3 hal yang bisnismu bisa lakukan lebih baik dari semua kompetitor? Tuliskan secara spesifik dan bisa dibuktikan — bukan sekadar klaim.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11480" y="3264408"/>
            <a:ext cx="4160520" cy="1463040"/>
          </a:xfrm>
          <a:prstGeom prst="rect">
            <a:avLst/>
          </a:prstGeom>
          <a:solidFill>
            <a:srgbClr val="F8FAFC"/>
          </a:solidFill>
          <a:ln w="1905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11480" y="3337560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📋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069848" y="33375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93B"/>
                </a:solidFill>
              </a:rPr>
              <a:t>Buat Daftar ERRC untuk Bisnismu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548640" y="3794760"/>
            <a:ext cx="3840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Apa yang perlu Eliminate, Reduce, Raise, dan Create? Prioritaskan 1–2 item per kotak. Mulai dari yang paling mudah dan berdampak besar.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727448" y="3264408"/>
            <a:ext cx="4160520" cy="1463040"/>
          </a:xfrm>
          <a:prstGeom prst="rect">
            <a:avLst/>
          </a:prstGeom>
          <a:solidFill>
            <a:srgbClr val="F8FAFC"/>
          </a:solidFill>
          <a:ln w="1905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727448" y="3337560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📏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385816" y="333756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93B"/>
                </a:solidFill>
              </a:rPr>
              <a:t>Tetapkan KPI yang Konkret &amp; Terukur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864608" y="3794760"/>
            <a:ext cx="3840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Contoh: bukan "tingkatkan penjualan" tapi "naikan repeat order dari 20% ke 35% dalam 60 hari". KPI yang jelas = strategi yang bisa dievaluasi.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FASE 04  —  Eksekusi: Timeline Bulan 1 hingga Bulan 3+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1024128"/>
            <a:ext cx="2697480" cy="457200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024128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Minggu 3–4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269748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1A527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1792" y="1847088"/>
            <a:ext cx="274320" cy="274320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1682496"/>
            <a:ext cx="20116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Implementasi 1–2 perubahan dari ERRC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57200" y="2670048"/>
            <a:ext cx="269748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1A527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21792" y="2944368"/>
            <a:ext cx="274320" cy="274320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05840" y="2779776"/>
            <a:ext cx="20116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Uji ke 5–10 pelanggan setia dulu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767328"/>
            <a:ext cx="269748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1A527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1792" y="4041648"/>
            <a:ext cx="274320" cy="274320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05840" y="3877056"/>
            <a:ext cx="20116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Kumpulkan feedback &amp; revisi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310128" y="1024128"/>
            <a:ext cx="2697480" cy="45720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10128" y="1024128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Bulan 2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310128" y="1572768"/>
            <a:ext cx="269748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3474720" y="1847088"/>
            <a:ext cx="274320" cy="27432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858768" y="1682496"/>
            <a:ext cx="20116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Launch penawaran baru ke segmen target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310128" y="2670048"/>
            <a:ext cx="269748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474720" y="2944368"/>
            <a:ext cx="274320" cy="27432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58768" y="2779776"/>
            <a:ext cx="20116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Aktifkan strategi pemasaran baru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310128" y="3767328"/>
            <a:ext cx="269748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3474720" y="4041648"/>
            <a:ext cx="274320" cy="27432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858768" y="3877056"/>
            <a:ext cx="20116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Pantau reaksi kompetitor mingguan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163056" y="1024128"/>
            <a:ext cx="2697480" cy="457200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163056" y="1024128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Bulan 3+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163056" y="1572768"/>
            <a:ext cx="269748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059669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327648" y="1847088"/>
            <a:ext cx="274320" cy="274320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11696" y="1682496"/>
            <a:ext cx="20116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Evaluasi apakah posisi pasar tercapai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6163056" y="2670048"/>
            <a:ext cx="269748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059669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327648" y="2944368"/>
            <a:ext cx="274320" cy="274320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711696" y="2779776"/>
            <a:ext cx="20116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Scale up area yang terbukti berhasil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6163056" y="3767328"/>
            <a:ext cx="269748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059669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327648" y="4041648"/>
            <a:ext cx="274320" cy="274320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711696" y="3877056"/>
            <a:ext cx="20116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Bangun barrier agar susah ditiru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457200" y="4773168"/>
            <a:ext cx="8229600" cy="2743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57200" y="47731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📌  Kunci: Mulai kecil → ukur cepat → scale yang terbukti. Action beats perfection.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11480" y="25603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EA580C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5603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</a:rPr>
              <a:t>FASE 05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" y="658368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1B2A"/>
                </a:solidFill>
              </a:rPr>
              <a:t>Metrik yang Wajib Dipantau: Keuangan &amp; Pelanggan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11480" y="123444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4748B"/>
                </a:solidFill>
              </a:rPr>
              <a:t>Tanpa metrik yang tepat, kamu tidak akan tahu apakah strategi berhasil atau gagal.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664208"/>
            <a:ext cx="4114800" cy="384048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" y="1664208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KEUANGAN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11480" y="2121408"/>
            <a:ext cx="4114800" cy="65836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215798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Omzet Bulanan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2450592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Bandingkan bulan ini vs bulan lalu dan bulan yang sama tahun lalu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11480" y="2852928"/>
            <a:ext cx="4114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288950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Gross Margin per Produk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48640" y="3182112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Produk mana yang paling menguntungkan? Mana yang harus dihentikan?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11480" y="3584448"/>
            <a:ext cx="4114800" cy="65836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" y="362102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Customer Acquisition Cost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40" y="3913632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Berapa yang kamu habiskan untuk mendapatkan 1 pelanggan baru?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11480" y="4315968"/>
            <a:ext cx="4114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435254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Payback Period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48640" y="4645152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Berapa lama sampai biaya akuisisi pelanggan kembali dalam revenue?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754880" y="1664208"/>
            <a:ext cx="4114800" cy="384048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0" y="1664208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PELANGGAN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754880" y="2121408"/>
            <a:ext cx="4114800" cy="65836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892040" y="215798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Net Promoter Score (NPS)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892040" y="2450592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Skala 0–10: seberapa besar kemungkinan pelanggan merekomendasikanmu?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754880" y="2852928"/>
            <a:ext cx="4114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92040" y="288950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Repeat Purchase Rate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892040" y="3182112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Berapa % pelanggan yang kembali beli? Target: &gt;30% dalam 90 hari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754880" y="3584448"/>
            <a:ext cx="4114800" cy="65836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892040" y="362102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Churn Rate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4892040" y="3913632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Berapa % pelanggan yang pergi tiap bulan? Ini sinyal bahaya paling awal.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754880" y="4315968"/>
            <a:ext cx="4114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92040" y="435254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Referral / Word of Mouth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892040" y="4645152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Berapa pelanggan baru yang datang dari rekomendasi pelanggan lama?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25603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EA580C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5603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</a:rPr>
              <a:t>FASE 05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1B2A"/>
                </a:solidFill>
              </a:rPr>
              <a:t>Metrik yang Wajib Dipantau: Operasional &amp; Kompetitor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11480" y="1298448"/>
            <a:ext cx="4114800" cy="384048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298448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OPERASIONAL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755648"/>
            <a:ext cx="41148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80136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Kecepatan Fulfillment Order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8640" y="210312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Berapa jam/hari dari order masuk sampai produk di tangan pelanggan?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11480" y="2560320"/>
            <a:ext cx="4114800" cy="731520"/>
          </a:xfrm>
          <a:prstGeom prst="rect">
            <a:avLst/>
          </a:prstGeom>
          <a:solidFill>
            <a:srgbClr val="FAF5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260604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Tingkat Complaint &amp; Resolusi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48640" y="290779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Berapa % komplain per order? Berapa lama rata-rata waktu resolusi?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11480" y="3364992"/>
            <a:ext cx="41148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3410712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Efisiensi Biaya per Unit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48640" y="3712464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Apakah biaya produksi/operasional turun seiring volume bertambah?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11480" y="4169664"/>
            <a:ext cx="4114800" cy="731520"/>
          </a:xfrm>
          <a:prstGeom prst="rect">
            <a:avLst/>
          </a:prstGeom>
          <a:solidFill>
            <a:srgbClr val="FAF5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421538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Produktivitas Tim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8640" y="4517136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Revenue atau output per orang. Indikator efektivitas tim operasional.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754880" y="1298448"/>
            <a:ext cx="4114800" cy="384048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54880" y="1298448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KOMPETITOR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754880" y="1755648"/>
            <a:ext cx="41148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92040" y="180136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Pantau Harga Kompetitor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892040" y="210312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Cek minimal 2 minggu sekali. Jangan sampai tiba-tiba kamu jauh di atas pasar.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754880" y="2560320"/>
            <a:ext cx="4114800" cy="731520"/>
          </a:xfrm>
          <a:prstGeom prst="rect">
            <a:avLst/>
          </a:prstGeom>
          <a:solidFill>
            <a:srgbClr val="FAF5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892040" y="260604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Monitor Ulasan Pelanggan Mereka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892040" y="290779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Google Reviews, Shopee, Tokopedia — keluhan mereka = peluang kamu.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4754880" y="3364992"/>
            <a:ext cx="41148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892040" y="3410712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Produk/Fitur Baru Mereka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892040" y="3712464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Apa yang sedang mereka kembangkan? Ikuti, tapi jangan terobsesi meniru.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754880" y="4169664"/>
            <a:ext cx="4114800" cy="731520"/>
          </a:xfrm>
          <a:prstGeom prst="rect">
            <a:avLst/>
          </a:prstGeom>
          <a:solidFill>
            <a:srgbClr val="FAF5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892040" y="421538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</a:rPr>
              <a:t>Pergerakan Market Share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892040" y="4517136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Estimasi kasar: tanya pelanggan, cek search volume, pantau traffic.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411480" y="4937760"/>
            <a:ext cx="8321040" cy="109728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⚠️  5 Kesalahan Fatal Setelah Analisis Kompetitor  (1 dari 2)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1234440"/>
          </a:xfrm>
          <a:prstGeom prst="rect">
            <a:avLst/>
          </a:prstGeom>
          <a:solidFill>
            <a:srgbClr val="F8FAFC"/>
          </a:solidFill>
          <a:ln w="12700">
            <a:solidFill>
              <a:srgbClr val="DC262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11480" y="1005840"/>
            <a:ext cx="594360" cy="12344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005840"/>
            <a:ext cx="594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01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7280" y="1078992"/>
            <a:ext cx="74980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DC2626"/>
                </a:solidFill>
              </a:rPr>
              <a:t>Meniru Kompetitor Secara Mentah-Mentah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097280" y="1408176"/>
            <a:ext cx="7498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Analisis bukan untuk meniru, tapi untuk berbeda. Jika kamu copy kompetitor, kamu selalu satu langkah di belakang mereka.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498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59669"/>
                </a:solidFill>
              </a:rPr>
              <a:t>✅  Pakai data kompetitor sebagai baseline untuk MELAMPAUI mereka, bukan sebagai blueprint untuk ditiru.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11480" y="2359152"/>
            <a:ext cx="8321040" cy="1234440"/>
          </a:xfrm>
          <a:prstGeom prst="rect">
            <a:avLst/>
          </a:prstGeom>
          <a:solidFill>
            <a:srgbClr val="F8FAFC"/>
          </a:solidFill>
          <a:ln w="12700">
            <a:solidFill>
              <a:srgbClr val="DC262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11480" y="2359152"/>
            <a:ext cx="594360" cy="12344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1480" y="2359152"/>
            <a:ext cx="594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97280" y="2432304"/>
            <a:ext cx="74980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DC2626"/>
                </a:solidFill>
              </a:rPr>
              <a:t>Analysis Paralysis — Terlalu Lama Menganalisis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097280" y="2761488"/>
            <a:ext cx="7498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Data yang sempurna tidak ada. Menunggu analisis sempurna sebelum bergerak sama artinya membiarkan kompetitor semakin jauh.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097280" y="3182112"/>
            <a:ext cx="7498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59669"/>
                </a:solidFill>
              </a:rPr>
              <a:t>✅  Tentukan batas waktu: maksimal 2 minggu untuk analisis, lalu wajib eksekusi langkah pertama.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11480" y="3712464"/>
            <a:ext cx="8321040" cy="1234440"/>
          </a:xfrm>
          <a:prstGeom prst="rect">
            <a:avLst/>
          </a:prstGeom>
          <a:solidFill>
            <a:srgbClr val="F8FAFC"/>
          </a:solidFill>
          <a:ln w="12700">
            <a:solidFill>
              <a:srgbClr val="DC262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11480" y="3712464"/>
            <a:ext cx="594360" cy="12344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1480" y="3712464"/>
            <a:ext cx="594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97280" y="3785616"/>
            <a:ext cx="74980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DC2626"/>
                </a:solidFill>
              </a:rPr>
              <a:t>Tidak Melibatkan Pelanggan Nyata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097280" y="4114800"/>
            <a:ext cx="7498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93B"/>
                </a:solidFill>
              </a:rPr>
              <a:t>Strategi di atas kertas bisa sangat berbeda dengan kenyataan di lapangan. Asumsi yang tidak divalidasi = risiko besar.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097280" y="4535424"/>
            <a:ext cx="7498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59669"/>
                </a:solidFill>
              </a:rPr>
              <a:t>✅  Uji setiap perubahan dengan minimal 5–10 pelanggan nyata SEBELUM diluncurkan secara luas.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⚠️  5 Kesalahan Fatal Setelah Analisis Kompetitor  (2 dari 2)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1353312"/>
          </a:xfrm>
          <a:prstGeom prst="rect">
            <a:avLst/>
          </a:prstGeom>
          <a:solidFill>
            <a:srgbClr val="F8FAFC"/>
          </a:solidFill>
          <a:ln w="12700">
            <a:solidFill>
              <a:srgbClr val="DC262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11480" y="1024128"/>
            <a:ext cx="594360" cy="135331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024128"/>
            <a:ext cx="59436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04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7280" y="1115568"/>
            <a:ext cx="7498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</a:rPr>
              <a:t>Hanya Bersaing di Harga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97280" y="1481328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Perang harga selalu berakhir buruk untuk semua pihak. Ada banyak dimensi nilai lain: kenyamanan, kepercayaan, kecepatan, kemasan, layanan purna jual.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097280" y="1975104"/>
            <a:ext cx="7498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59669"/>
                </a:solidFill>
              </a:rPr>
              <a:t>✅  Bangun keunggulan yang tidak bisa dikompetisikan hanya dengan menurunkan harga.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11480" y="2487168"/>
            <a:ext cx="8321040" cy="1353312"/>
          </a:xfrm>
          <a:prstGeom prst="rect">
            <a:avLst/>
          </a:prstGeom>
          <a:solidFill>
            <a:srgbClr val="F8FAFC"/>
          </a:solidFill>
          <a:ln w="12700">
            <a:solidFill>
              <a:srgbClr val="DC262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11480" y="2487168"/>
            <a:ext cx="594360" cy="135331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1480" y="2487168"/>
            <a:ext cx="59436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05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97280" y="2578608"/>
            <a:ext cx="7498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</a:rPr>
              <a:t>Tidak Pernah Update Analisis Kompetitor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97280" y="2944368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Pasar berubah setiap kuartal. Kompetitor yang lemah 6 bulan lalu mungkin sudah jauh lebih kuat sekarang. Strategi kemarin bisa sudah usang hari ini.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097280" y="3438144"/>
            <a:ext cx="7498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59669"/>
                </a:solidFill>
              </a:rPr>
              <a:t>✅  Jadwalkan review analisis kompetitor minimal setiap 3 bulan sekali — masukkan ke kalender sekarang.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11480" y="3977640"/>
            <a:ext cx="8321040" cy="1005840"/>
          </a:xfrm>
          <a:prstGeom prst="rect">
            <a:avLst/>
          </a:prstGeom>
          <a:solidFill>
            <a:srgbClr val="FEF3C7"/>
          </a:solidFill>
          <a:ln w="2540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94360" y="4041648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9E0B"/>
                </a:solidFill>
              </a:rPr>
              <a:t>🧠  Ingat: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94360" y="4370832"/>
            <a:ext cx="7955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Strategi terbaik bukan yang paling kompleks — tapi yang paling konsisten dijalankan.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Hindari 5 kesalahan ini, dan kamu sudah selangkah lebih maju dari sebagian besar kompetitor.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📋  Studi Kasus: Toko Kue Rumahan — Dari Stagnan ke Tumbuh 3x Lipat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64008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042416"/>
            <a:ext cx="80467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😩  SITUASI AWAL: Bu Dewi punya usaha kue rumahan 3 tahun. Banyak pesaing online di Tokopedia, omzet stagnan, beberapa kali hampir rugi karena perang promo.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11480" y="1783080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🔍  Hasil Analisis Kompetitor Bu Dewi: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11480" y="2194560"/>
            <a:ext cx="832104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2231136"/>
            <a:ext cx="5669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•  Semua kompetitor jual kue UMUM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263640" y="2249424"/>
            <a:ext cx="2331720" cy="347472"/>
          </a:xfrm>
          <a:prstGeom prst="rect">
            <a:avLst/>
          </a:prstGeom>
          <a:solidFill>
            <a:srgbClr val="DC2626">
              <a:alpha val="20000"/>
            </a:srgbClr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63640" y="2249424"/>
            <a:ext cx="2331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C2626"/>
                </a:solidFill>
              </a:rPr>
              <a:t>❌ Tidak ada yang spesifik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11480" y="2724912"/>
            <a:ext cx="832104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2761488"/>
            <a:ext cx="5669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•  Tidak ada yang menawarkan kue bebas gula / diabetes-friendly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263640" y="2779776"/>
            <a:ext cx="2331720" cy="347472"/>
          </a:xfrm>
          <a:prstGeom prst="rect">
            <a:avLst/>
          </a:prstGeom>
          <a:solidFill>
            <a:srgbClr val="0D9488">
              <a:alpha val="20000"/>
            </a:srgbClr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63640" y="2779776"/>
            <a:ext cx="2331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D9488"/>
                </a:solidFill>
              </a:rPr>
              <a:t>🎯 Peluang besar!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11480" y="3255264"/>
            <a:ext cx="832104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" y="3291840"/>
            <a:ext cx="5669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•  Semua fokus ke harga murah &amp; promo flash sale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263640" y="3310128"/>
            <a:ext cx="2331720" cy="347472"/>
          </a:xfrm>
          <a:prstGeom prst="rect">
            <a:avLst/>
          </a:prstGeom>
          <a:solidFill>
            <a:srgbClr val="EA580C">
              <a:alpha val="20000"/>
            </a:srgbClr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63640" y="3310128"/>
            <a:ext cx="2331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A580C"/>
                </a:solidFill>
              </a:rPr>
              <a:t>⚠️ Perang harga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11480" y="3785616"/>
            <a:ext cx="832104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3822192"/>
            <a:ext cx="5669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•  Tidak ada yang menawarkan paket corporate / kantor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63640" y="3840480"/>
            <a:ext cx="2331720" cy="347472"/>
          </a:xfrm>
          <a:prstGeom prst="rect">
            <a:avLst/>
          </a:prstGeom>
          <a:solidFill>
            <a:srgbClr val="0D9488">
              <a:alpha val="20000"/>
            </a:srgbClr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3640" y="3840480"/>
            <a:ext cx="2331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D9488"/>
                </a:solidFill>
              </a:rPr>
              <a:t>🎯 Peluang lain!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11480" y="4315968"/>
            <a:ext cx="832104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4352544"/>
            <a:ext cx="5669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•  Review buruk tentang: tidak konsisten &amp; respon lambat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263640" y="4370832"/>
            <a:ext cx="2331720" cy="347472"/>
          </a:xfrm>
          <a:prstGeom prst="rect">
            <a:avLst/>
          </a:prstGeom>
          <a:solidFill>
            <a:srgbClr val="059669">
              <a:alpha val="20000"/>
            </a:srgbClr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63640" y="4370832"/>
            <a:ext cx="2331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59669"/>
                </a:solidFill>
              </a:rPr>
              <a:t>✅ Bisa kita kuasai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📋  Studi Kasus: Strategi yang Dipilih &amp; Hasilnya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457200"/>
          </a:xfrm>
          <a:prstGeom prst="rect">
            <a:avLst/>
          </a:prstGeom>
          <a:solidFill>
            <a:srgbClr val="CCFBF1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042416"/>
            <a:ext cx="80467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9488"/>
                </a:solidFill>
              </a:rPr>
              <a:t>🎯  Strategi Dipilih: DIFFERENTIATION + NICHE — Kue Sehat Khusus Penderita Diabetes &amp; Lansia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11480" y="157276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Langkah Eksekusi Bu Dewi: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11480" y="1938528"/>
            <a:ext cx="256032" cy="256032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1920240"/>
            <a:ext cx="35204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Fokus 100% ke kue bebas gula &amp; rendah kalori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11480" y="2468880"/>
            <a:ext cx="256032" cy="256032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2450592"/>
            <a:ext cx="35204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Konsultasi dengan ahli gizi → dapat sertifikasi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11480" y="2999232"/>
            <a:ext cx="256032" cy="256032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980944"/>
            <a:ext cx="35204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Foto produk profesional dengan label nutrisi jelas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11480" y="3529584"/>
            <a:ext cx="256032" cy="256032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3511296"/>
            <a:ext cx="35204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Kemitraan dengan klinik &amp; apotek di kota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11480" y="4059936"/>
            <a:ext cx="256032" cy="256032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4041648"/>
            <a:ext cx="35204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Buat paket hampers "Hadiah Sehat untuk Orang Tua"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663440" y="15727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Hasil Setelah 3 Bulan: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938528"/>
            <a:ext cx="1005840" cy="3474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63440" y="1938528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METRIK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5687568" y="1938528"/>
            <a:ext cx="1005840" cy="3474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687568" y="1938528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SEBELUM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711696" y="1938528"/>
            <a:ext cx="1005840" cy="3474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711696" y="1938528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SESUDAH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7735824" y="1938528"/>
            <a:ext cx="1005840" cy="3474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35824" y="1938528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PERUBAHAN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4663440" y="2359152"/>
            <a:ext cx="1005840" cy="512064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63440" y="2359152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Omzet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5687568" y="2359152"/>
            <a:ext cx="1005840" cy="512064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687568" y="2359152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Rp 3,2 jt/bln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6711696" y="2359152"/>
            <a:ext cx="1005840" cy="512064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711696" y="2359152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Rp 9,8 jt/bln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7735824" y="2359152"/>
            <a:ext cx="1005840" cy="512064"/>
          </a:xfrm>
          <a:prstGeom prst="rect">
            <a:avLst/>
          </a:prstGeom>
          <a:solidFill>
            <a:srgbClr val="D1FAE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735824" y="2359152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59669"/>
                </a:solidFill>
              </a:rPr>
              <a:t>+206%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663440" y="2926080"/>
            <a:ext cx="100584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663440" y="2926080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Repeat Order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687568" y="2926080"/>
            <a:ext cx="100584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687568" y="2926080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18%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6711696" y="2926080"/>
            <a:ext cx="100584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711696" y="2926080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54%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7735824" y="2926080"/>
            <a:ext cx="1005840" cy="512064"/>
          </a:xfrm>
          <a:prstGeom prst="rect">
            <a:avLst/>
          </a:prstGeom>
          <a:solidFill>
            <a:srgbClr val="D1FAE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735824" y="2926080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59669"/>
                </a:solidFill>
              </a:rPr>
              <a:t>+200%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4663440" y="3493008"/>
            <a:ext cx="1005840" cy="512064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663440" y="3493008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Harga Jual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5687568" y="3493008"/>
            <a:ext cx="1005840" cy="512064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687568" y="3493008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Kompetitif/murah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6711696" y="3493008"/>
            <a:ext cx="1005840" cy="512064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711696" y="3493008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Premium +40%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7735824" y="3493008"/>
            <a:ext cx="1005840" cy="512064"/>
          </a:xfrm>
          <a:prstGeom prst="rect">
            <a:avLst/>
          </a:prstGeom>
          <a:solidFill>
            <a:srgbClr val="D1FAE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7735824" y="3493008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59669"/>
                </a:solidFill>
              </a:rPr>
              <a:t>↑ Margin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4663440" y="4059936"/>
            <a:ext cx="100584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63440" y="4059936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Kompetitor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5687568" y="4059936"/>
            <a:ext cx="100584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5687568" y="4059936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Ratusan toko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6711696" y="4059936"/>
            <a:ext cx="100584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711696" y="4059936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&lt; 5 yang niche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7735824" y="4059936"/>
            <a:ext cx="1005840" cy="512064"/>
          </a:xfrm>
          <a:prstGeom prst="rect">
            <a:avLst/>
          </a:prstGeom>
          <a:solidFill>
            <a:srgbClr val="D1FAE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7735824" y="4059936"/>
            <a:ext cx="1005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59669"/>
                </a:solidFill>
              </a:rPr>
              <a:t>Blue Ocean</a:t>
            </a:r>
            <a:endParaRPr lang="en-US" sz="900" dirty="0"/>
          </a:p>
        </p:txBody>
      </p:sp>
      <p:sp>
        <p:nvSpPr>
          <p:cNvPr id="58" name="Shape 56"/>
          <p:cNvSpPr/>
          <p:nvPr/>
        </p:nvSpPr>
        <p:spPr>
          <a:xfrm>
            <a:off x="411480" y="4709160"/>
            <a:ext cx="8321040" cy="347472"/>
          </a:xfrm>
          <a:prstGeom prst="rect">
            <a:avLst/>
          </a:prstGeom>
          <a:solidFill>
            <a:srgbClr val="FEF3C7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548640" y="4727448"/>
            <a:ext cx="80467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293B"/>
                </a:solidFill>
              </a:rPr>
              <a:t>💡  Pelajaran: Bukan modal besar yang mengubah bisnis Bu Dewi — tapi keberanian membaca data dan memilih posisi yang tepat.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📝  Template Action Plan — Isi Sekarang untuk Bisnismu!</a:t>
            </a:r>
            <a:endParaRPr lang="en-US" sz="20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87552"/>
          <a:ext cx="8549640" cy="384048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DIMENSI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48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ANALISIS SAYA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48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RENCANA AKSI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48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DEADLINE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94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</a:rPr>
                        <a:t>Keunggulan Kompetitor yang Ditemukan</a:t>
                      </a:r>
                      <a:endParaRPr lang="en-US" sz="105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 hari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</a:rPr>
                        <a:t>Kelemahan Kompetitor yang Ditemukan</a:t>
                      </a:r>
                      <a:endParaRPr lang="en-US" sz="105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 hari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</a:rPr>
                        <a:t>Celah Pasar yang Tersedia</a:t>
                      </a:r>
                      <a:endParaRPr lang="en-US" sz="105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 hari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</a:rPr>
                        <a:t>Strategi Generik yang Dipilih</a:t>
                      </a:r>
                      <a:endParaRPr lang="en-US" sz="105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 hari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</a:rPr>
                        <a:t>Value Proposition Baru</a:t>
                      </a:r>
                      <a:endParaRPr lang="en-US" sz="105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 hari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</a:rPr>
                        <a:t>1 Aksi Pertama yang Akan Dilakukan</a:t>
                      </a:r>
                      <a:endParaRPr lang="en-US" sz="105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 hari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</a:rPr>
                        <a:t>KPI Utama yang Akan Dipantau</a:t>
                      </a:r>
                      <a:endParaRPr lang="en-US" sz="105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________________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E2E8F0"/>
                          </a:solidFill>
                        </a:rPr>
                        <a:t>___ hari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11480" y="4892040"/>
            <a:ext cx="8321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4748B"/>
                </a:solidFill>
              </a:rPr>
              <a:t>Tip: Isi bagian 'Analisis Saya' dulu berdasarkan data yang sudah ada. Lalu isi 'Rencana Aksi' bersama tim dalam sesi brainstorming.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✅  Ringkasan: 5 Fase Strategi Bisnis Setelah Analisis Kompetitor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8321040" cy="749808"/>
          </a:xfrm>
          <a:prstGeom prst="rect">
            <a:avLst/>
          </a:prstGeom>
          <a:solidFill>
            <a:srgbClr val="F8FAFC"/>
          </a:solidFill>
          <a:ln w="25400">
            <a:solidFill>
              <a:srgbClr val="1A527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11480" y="1024128"/>
            <a:ext cx="914400" cy="749808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024128"/>
            <a:ext cx="457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1024128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Baca Analisis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481328" y="1115568"/>
            <a:ext cx="7132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Jawab 3 pertanyaan: unggul di mana, lemah di mana, apa yang belum ada?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11480" y="1847088"/>
            <a:ext cx="8321040" cy="749808"/>
          </a:xfrm>
          <a:prstGeom prst="rect">
            <a:avLst/>
          </a:prstGeom>
          <a:solidFill>
            <a:srgbClr val="F8FAFC"/>
          </a:solidFill>
          <a:ln w="25400">
            <a:solidFill>
              <a:srgbClr val="0D9488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11480" y="1847088"/>
            <a:ext cx="914400" cy="74980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11480" y="1847088"/>
            <a:ext cx="457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8680" y="1847088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Temukan Celah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481328" y="1938528"/>
            <a:ext cx="7132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Plot posisi pasar. Cari kuadran kosong: nilai tinggi + harga bersaing.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11480" y="2670048"/>
            <a:ext cx="8321040" cy="749808"/>
          </a:xfrm>
          <a:prstGeom prst="rect">
            <a:avLst/>
          </a:prstGeom>
          <a:solidFill>
            <a:srgbClr val="F8FAFC"/>
          </a:solidFill>
          <a:ln w="25400">
            <a:solidFill>
              <a:srgbClr val="059669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11480" y="2670048"/>
            <a:ext cx="914400" cy="749808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11480" y="2670048"/>
            <a:ext cx="457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68680" y="2670048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Tentukan Posisi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1481328" y="2761488"/>
            <a:ext cx="7132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Pilih Cost Leadership, Differentiation, atau Focus/Niche. Rancang Value Proposition unik.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11480" y="3493008"/>
            <a:ext cx="8321040" cy="749808"/>
          </a:xfrm>
          <a:prstGeom prst="rect">
            <a:avLst/>
          </a:prstGeom>
          <a:solidFill>
            <a:srgbClr val="F8FAFC"/>
          </a:solidFill>
          <a:ln w="25400">
            <a:solidFill>
              <a:srgbClr val="F59E0B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11480" y="3493008"/>
            <a:ext cx="914400" cy="74980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11480" y="3493008"/>
            <a:ext cx="457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68680" y="3493008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Eksekusi Bertahap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1481328" y="3584448"/>
            <a:ext cx="7132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Mulai dari fondasi (2 minggu pertama). Scale setelah ada bukti yang berhasil.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11480" y="4315968"/>
            <a:ext cx="8321040" cy="749808"/>
          </a:xfrm>
          <a:prstGeom prst="rect">
            <a:avLst/>
          </a:prstGeom>
          <a:solidFill>
            <a:srgbClr val="F8FAFC"/>
          </a:solidFill>
          <a:ln w="25400">
            <a:solidFill>
              <a:srgbClr val="EA580C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11480" y="4315968"/>
            <a:ext cx="914400" cy="749808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4315968"/>
            <a:ext cx="457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68680" y="4315968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Ukur &amp; Adaptasi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1481328" y="4407408"/>
            <a:ext cx="7132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Pantau 8 KPI utama. Review analisis kompetitor setiap 3 bulan. Jangan berhenti beradaptasi.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0" y="-1097280"/>
            <a:ext cx="5486400" cy="5486400"/>
          </a:xfrm>
          <a:prstGeom prst="ellipse">
            <a:avLst/>
          </a:prstGeom>
          <a:solidFill>
            <a:srgbClr val="0D9488">
              <a:alpha val="18000"/>
            </a:srgbClr>
          </a:solidFill>
          <a:ln w="12700">
            <a:solidFill>
              <a:srgbClr val="0D9488">
                <a:alpha val="18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371600" y="2743200"/>
            <a:ext cx="3657600" cy="3657600"/>
          </a:xfrm>
          <a:prstGeom prst="ellipse">
            <a:avLst/>
          </a:prstGeom>
          <a:solidFill>
            <a:srgbClr val="1A5276">
              <a:alpha val="28000"/>
            </a:srgbClr>
          </a:solidFill>
          <a:ln w="12700">
            <a:solidFill>
              <a:srgbClr val="1A5276">
                <a:alpha val="2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051560"/>
            <a:ext cx="8046720" cy="1874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200" b="1" dirty="0">
                <a:solidFill>
                  <a:srgbClr val="FFFFFF"/>
                </a:solidFill>
              </a:rPr>
              <a:t>Bisnis Terbaik Bukan yang</a:t>
            </a:r>
            <a:endParaRPr lang="en-US" sz="32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200" b="1" dirty="0">
                <a:solidFill>
                  <a:srgbClr val="FFFFFF"/>
                </a:solidFill>
              </a:rPr>
              <a:t>Paling Banyak Modal —</a:t>
            </a:r>
            <a:endParaRPr lang="en-US" sz="32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200" b="1" dirty="0">
                <a:solidFill>
                  <a:srgbClr val="FFFFFF"/>
                </a:solidFill>
              </a:rPr>
              <a:t>Tapi yang Paling Paham Pasar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3474720" y="2999232"/>
            <a:ext cx="2194560" cy="54864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3127248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A0C4D8"/>
                </a:solidFill>
              </a:rPr>
              <a:t>Analisis kompetitor adalah kompas.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A0C4D8"/>
                </a:solidFill>
              </a:rPr>
              <a:t>Strategi adalah peta. Eksekusi adalah perjalanannya.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4315968"/>
            <a:ext cx="1920240" cy="402336"/>
          </a:xfrm>
          <a:prstGeom prst="roundRect">
            <a:avLst>
              <a:gd name="adj" fmla="val 22727"/>
            </a:avLst>
          </a:prstGeom>
          <a:solidFill>
            <a:srgbClr val="0D9488">
              <a:alpha val="40000"/>
            </a:srgbClr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4315968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 err="1">
                <a:solidFill>
                  <a:srgbClr val="FFFFFF"/>
                </a:solidFill>
              </a:rPr>
              <a:t>Analisis</a:t>
            </a:r>
            <a:r>
              <a:rPr lang="en-US" sz="950" b="1" dirty="0">
                <a:solidFill>
                  <a:srgbClr val="FFFFFF"/>
                </a:solidFill>
              </a:rPr>
              <a:t> dulu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2532888" y="4315968"/>
            <a:ext cx="1920240" cy="402336"/>
          </a:xfrm>
          <a:prstGeom prst="roundRect">
            <a:avLst>
              <a:gd name="adj" fmla="val 22727"/>
            </a:avLst>
          </a:prstGeom>
          <a:solidFill>
            <a:srgbClr val="0D9488">
              <a:alpha val="40000"/>
            </a:srgbClr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32888" y="4315968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 err="1">
                <a:solidFill>
                  <a:srgbClr val="FFFFFF"/>
                </a:solidFill>
              </a:rPr>
              <a:t>Posisikan</a:t>
            </a:r>
            <a:r>
              <a:rPr lang="en-US" sz="950" b="1" dirty="0">
                <a:solidFill>
                  <a:srgbClr val="FFFFFF"/>
                </a:solidFill>
              </a:rPr>
              <a:t> </a:t>
            </a:r>
            <a:r>
              <a:rPr lang="en-US" sz="950" b="1" dirty="0" err="1">
                <a:solidFill>
                  <a:srgbClr val="FFFFFF"/>
                </a:solidFill>
              </a:rPr>
              <a:t>nilai</a:t>
            </a:r>
            <a:r>
              <a:rPr lang="en-US" sz="950" b="1" dirty="0">
                <a:solidFill>
                  <a:srgbClr val="FFFFFF"/>
                </a:solidFill>
              </a:rPr>
              <a:t> </a:t>
            </a:r>
            <a:r>
              <a:rPr lang="en-US" sz="950" b="1" dirty="0" err="1">
                <a:solidFill>
                  <a:srgbClr val="FFFFFF"/>
                </a:solidFill>
              </a:rPr>
              <a:t>unik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562856" y="4315968"/>
            <a:ext cx="1920240" cy="402336"/>
          </a:xfrm>
          <a:prstGeom prst="roundRect">
            <a:avLst>
              <a:gd name="adj" fmla="val 22727"/>
            </a:avLst>
          </a:prstGeom>
          <a:solidFill>
            <a:srgbClr val="0D9488">
              <a:alpha val="40000"/>
            </a:srgbClr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62856" y="4315968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 err="1">
                <a:solidFill>
                  <a:srgbClr val="FFFFFF"/>
                </a:solidFill>
              </a:rPr>
              <a:t>Eksekusi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592824" y="4315968"/>
            <a:ext cx="1920240" cy="402336"/>
          </a:xfrm>
          <a:prstGeom prst="roundRect">
            <a:avLst>
              <a:gd name="adj" fmla="val 22727"/>
            </a:avLst>
          </a:prstGeom>
          <a:solidFill>
            <a:srgbClr val="0D9488">
              <a:alpha val="40000"/>
            </a:srgbClr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92824" y="4315968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Ukur &amp; adaptasi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2116</Words>
  <Application>Microsoft Macintosh PowerPoint</Application>
  <PresentationFormat>On-screen Show (16:9)</PresentationFormat>
  <Paragraphs>376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 Bisnis Setelah Analisis Kompetitor</dc:title>
  <dc:subject>PptxGenJS Presentation</dc:subject>
  <dc:creator>PptxGenJS</dc:creator>
  <cp:lastModifiedBy>fiqgant</cp:lastModifiedBy>
  <cp:revision>4</cp:revision>
  <dcterms:created xsi:type="dcterms:W3CDTF">2026-05-05T00:42:08Z</dcterms:created>
  <dcterms:modified xsi:type="dcterms:W3CDTF">2026-05-05T00:48:50Z</dcterms:modified>
</cp:coreProperties>
</file>